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87" r:id="rId8"/>
    <p:sldId id="263" r:id="rId9"/>
    <p:sldId id="264" r:id="rId10"/>
    <p:sldId id="265" r:id="rId11"/>
    <p:sldId id="288" r:id="rId12"/>
    <p:sldId id="266" r:id="rId13"/>
    <p:sldId id="267" r:id="rId14"/>
    <p:sldId id="268" r:id="rId15"/>
    <p:sldId id="269" r:id="rId16"/>
    <p:sldId id="270" r:id="rId17"/>
    <p:sldId id="289" r:id="rId18"/>
    <p:sldId id="273" r:id="rId19"/>
    <p:sldId id="274" r:id="rId20"/>
    <p:sldId id="285" r:id="rId21"/>
    <p:sldId id="286" r:id="rId22"/>
    <p:sldId id="275" r:id="rId23"/>
    <p:sldId id="276" r:id="rId24"/>
    <p:sldId id="283" r:id="rId25"/>
    <p:sldId id="284" r:id="rId26"/>
    <p:sldId id="279" r:id="rId27"/>
    <p:sldId id="280" r:id="rId28"/>
    <p:sldId id="281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C9FC2-B43B-459B-980E-926CFB73516D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5447F-7891-4994-BAEE-E8713E6CC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0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72959-9789-470F-B6CC-6A14723C142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This was the first time an official statement of the Catholic Church presented other religions in a positive light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A0596-C32A-49C0-865C-46246014BF6B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49BA9-FC35-4F6A-979D-AF526570D3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9F958-3EFA-4CD8-BD53-78689922BA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FF720-976F-451F-80CF-993D2E53CC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AED-7549-41B6-BBF3-292D9DE25A23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A18C-1500-46B8-89A4-7CB3CF78F3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AED-7549-41B6-BBF3-292D9DE25A23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A18C-1500-46B8-89A4-7CB3CF78F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AED-7549-41B6-BBF3-292D9DE25A23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A18C-1500-46B8-89A4-7CB3CF78F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AED-7549-41B6-BBF3-292D9DE25A23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A18C-1500-46B8-89A4-7CB3CF78F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AED-7549-41B6-BBF3-292D9DE25A23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D2A18C-1500-46B8-89A4-7CB3CF78F3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AED-7549-41B6-BBF3-292D9DE25A23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A18C-1500-46B8-89A4-7CB3CF78F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AED-7549-41B6-BBF3-292D9DE25A23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A18C-1500-46B8-89A4-7CB3CF78F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AED-7549-41B6-BBF3-292D9DE25A23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A18C-1500-46B8-89A4-7CB3CF78F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AED-7549-41B6-BBF3-292D9DE25A23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A18C-1500-46B8-89A4-7CB3CF78F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AED-7549-41B6-BBF3-292D9DE25A23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A18C-1500-46B8-89A4-7CB3CF78F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9AED-7549-41B6-BBF3-292D9DE25A23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2A18C-1500-46B8-89A4-7CB3CF78F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749AED-7549-41B6-BBF3-292D9DE25A23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D2A18C-1500-46B8-89A4-7CB3CF78F38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pt-BR" sz="3000" dirty="0">
                <a:effectLst/>
              </a:rPr>
              <a:t>O QUÊ, O PORQUÊ E O COMO DE </a:t>
            </a:r>
            <a:br>
              <a:rPr lang="pt-BR" sz="3000" dirty="0">
                <a:effectLst/>
              </a:rPr>
            </a:br>
            <a:r>
              <a:rPr lang="pt-BR" sz="3000" dirty="0">
                <a:effectLst/>
              </a:rPr>
              <a:t>DIÁLOGO INTER-RELIGIOSO </a:t>
            </a:r>
            <a:r>
              <a:rPr lang="pt-BR" sz="3000" dirty="0" smtClean="0">
                <a:effectLst/>
              </a:rPr>
              <a:t>MONÁSTICO</a:t>
            </a:r>
            <a:br>
              <a:rPr lang="pt-BR" sz="3000" dirty="0" smtClean="0">
                <a:effectLst/>
              </a:rPr>
            </a:br>
            <a:endParaRPr lang="en-US" sz="3000" dirty="0">
              <a:effectLst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34430"/>
            <a:ext cx="4780492" cy="3585369"/>
          </a:xfrm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4073" y="2779478"/>
            <a:ext cx="2561002" cy="255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4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Dialogo inter-religioso monástico e a busca de Deus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>
            <a:normAutofit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pt-BR" sz="3200" dirty="0" smtClean="0"/>
              <a:t>. </a:t>
            </a:r>
          </a:p>
          <a:p>
            <a:pPr marL="400050" lvl="1" indent="0" algn="just">
              <a:buFont typeface="Arial" charset="0"/>
              <a:buNone/>
              <a:defRPr/>
            </a:pPr>
            <a:r>
              <a:rPr lang="pt-BR" sz="3200" dirty="0" smtClean="0"/>
              <a:t>Monges e monjas querem envolver-se no diálogo inter</a:t>
            </a:r>
            <a:r>
              <a:rPr lang="pt-BR" sz="3200" dirty="0"/>
              <a:t>-</a:t>
            </a:r>
            <a:r>
              <a:rPr lang="pt-BR" sz="3200" dirty="0" smtClean="0"/>
              <a:t>religioso porque querem </a:t>
            </a:r>
            <a:r>
              <a:rPr lang="pt-BR" sz="3200" dirty="0" err="1" smtClean="0"/>
              <a:t>ex-pandir</a:t>
            </a:r>
            <a:r>
              <a:rPr lang="pt-BR" sz="3200" dirty="0" smtClean="0"/>
              <a:t> a sua procura de Deus, </a:t>
            </a:r>
            <a:r>
              <a:rPr lang="pt-BR" sz="3200" dirty="0" err="1" smtClean="0"/>
              <a:t>familia-rizando-se</a:t>
            </a:r>
            <a:r>
              <a:rPr lang="pt-BR" sz="3200" dirty="0" smtClean="0"/>
              <a:t> com os valores espirituais, os ensinamentos e as práticas de outras </a:t>
            </a:r>
            <a:r>
              <a:rPr lang="pt-BR" sz="3200" dirty="0" err="1" smtClean="0"/>
              <a:t>reli-giões</a:t>
            </a:r>
            <a:r>
              <a:rPr lang="pt-BR" sz="3200" dirty="0" smtClean="0"/>
              <a:t>. </a:t>
            </a:r>
            <a:endParaRPr lang="en-US" sz="3200" dirty="0" smtClean="0"/>
          </a:p>
          <a:p>
            <a:pPr algn="just">
              <a:defRPr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5397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Dialogo inter-religioso monástico e a busca de Deus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137160" indent="0" algn="just">
              <a:buNone/>
            </a:pPr>
            <a:r>
              <a:rPr lang="pt-BR" sz="3200" dirty="0" smtClean="0"/>
              <a:t>Eles </a:t>
            </a:r>
            <a:r>
              <a:rPr lang="pt-BR" sz="3200" dirty="0"/>
              <a:t>acreditam que “o Espírito do Senhor encheu o mundo” (Sabedoria 1:07</a:t>
            </a:r>
            <a:r>
              <a:rPr lang="pt-BR" sz="3200" dirty="0" smtClean="0"/>
              <a:t>), </a:t>
            </a:r>
            <a:r>
              <a:rPr lang="pt-BR" sz="3200" dirty="0"/>
              <a:t>e que a dilatação de seus corações para a obra do Espírito em outras tradições religiosas irá atraí-los para mais perto do Deus que estão buscando e que os busca.</a:t>
            </a:r>
            <a:endParaRPr lang="en-US" sz="32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Dialogo inter-religioso: </a:t>
            </a:r>
            <a:br>
              <a:rPr lang="pt-BR" dirty="0" smtClean="0"/>
            </a:br>
            <a:r>
              <a:rPr lang="pt-BR" dirty="0" smtClean="0"/>
              <a:t>Uma expressão de hospitalidade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3" descr="W:\My Documents\My Pictures\MITW 3\8105786480_8ff72011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r="4257"/>
          <a:stretch>
            <a:fillRect/>
          </a:stretch>
        </p:blipFill>
        <p:spPr bwMode="auto">
          <a:xfrm>
            <a:off x="1736725" y="1787525"/>
            <a:ext cx="5395913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1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Cardeal</a:t>
            </a:r>
            <a:r>
              <a:rPr lang="en-US" dirty="0" smtClean="0"/>
              <a:t> Sergio Pignedoli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099" name="Picture 4" descr="Pignedoli,%20Cardin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05000"/>
            <a:ext cx="2800350" cy="3810000"/>
          </a:xfrm>
        </p:spPr>
      </p:pic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4495800" y="1600200"/>
            <a:ext cx="36544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“</a:t>
            </a:r>
            <a:r>
              <a:rPr lang="pt-BR" sz="3200" b="1" dirty="0">
                <a:latin typeface="+mj-lt"/>
              </a:rPr>
              <a:t>Monasticismo é </a:t>
            </a:r>
            <a:r>
              <a:rPr lang="pt-BR" sz="3200" b="1" dirty="0" smtClean="0">
                <a:latin typeface="+mj-lt"/>
              </a:rPr>
              <a:t>uma </a:t>
            </a:r>
            <a:r>
              <a:rPr lang="pt-BR" sz="3200" b="1" dirty="0">
                <a:latin typeface="+mj-lt"/>
              </a:rPr>
              <a:t>ponte entre as religiões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Carta</a:t>
            </a:r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ao</a:t>
            </a:r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Abate </a:t>
            </a:r>
            <a:r>
              <a:rPr lang="en-US" sz="20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Primaz</a:t>
            </a:r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Rembert Weakland, 1973</a:t>
            </a:r>
          </a:p>
        </p:txBody>
      </p:sp>
    </p:spTree>
    <p:extLst>
      <p:ext uri="{BB962C8B-B14F-4D97-AF65-F5344CB8AC3E}">
        <p14:creationId xmlns:p14="http://schemas.microsoft.com/office/powerpoint/2010/main" val="343868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3600" dirty="0" smtClean="0"/>
              <a:t>A Estrutura do </a:t>
            </a:r>
            <a:br>
              <a:rPr lang="pt-BR" sz="3600" dirty="0" smtClean="0"/>
            </a:br>
            <a:r>
              <a:rPr lang="pt-BR" sz="3600" dirty="0" smtClean="0"/>
              <a:t>Dialogue Interreligieux Monastique </a:t>
            </a:r>
            <a:r>
              <a:rPr lang="pt-BR" sz="3600" dirty="0" err="1" smtClean="0"/>
              <a:t>Monastic</a:t>
            </a:r>
            <a:r>
              <a:rPr lang="pt-BR" sz="3600" dirty="0" smtClean="0"/>
              <a:t> </a:t>
            </a:r>
            <a:r>
              <a:rPr lang="pt-BR" sz="3600" dirty="0" err="1" smtClean="0"/>
              <a:t>Interreligious</a:t>
            </a:r>
            <a:r>
              <a:rPr lang="pt-BR" sz="3600" dirty="0" smtClean="0"/>
              <a:t> Dialogue</a:t>
            </a:r>
            <a:br>
              <a:rPr lang="pt-BR" sz="3600" dirty="0" smtClean="0"/>
            </a:br>
            <a:r>
              <a:rPr lang="pt-BR" sz="3600" dirty="0" smtClean="0"/>
              <a:t>DIMMID</a:t>
            </a:r>
            <a:br>
              <a:rPr lang="pt-BR" sz="36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pic>
        <p:nvPicPr>
          <p:cNvPr id="13315" name="Content Placeholder 3" descr="org_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2" y="2286000"/>
            <a:ext cx="8294688" cy="4419600"/>
          </a:xfrm>
        </p:spPr>
      </p:pic>
    </p:spTree>
    <p:extLst>
      <p:ext uri="{BB962C8B-B14F-4D97-AF65-F5344CB8AC3E}">
        <p14:creationId xmlns:p14="http://schemas.microsoft.com/office/powerpoint/2010/main" val="9789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Dilatato Corde</a:t>
            </a:r>
            <a:br>
              <a:rPr lang="en-US" smtClean="0"/>
            </a:br>
            <a:r>
              <a:rPr lang="pt-BR" sz="2800" smtClean="0"/>
              <a:t>Uma revista do diálogo da experiência religiosa</a:t>
            </a:r>
            <a:endParaRPr lang="en-US" sz="2800" smtClean="0"/>
          </a:p>
        </p:txBody>
      </p:sp>
      <p:sp>
        <p:nvSpPr>
          <p:cNvPr id="14339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1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0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2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29337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0702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9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“</a:t>
            </a:r>
            <a:r>
              <a:rPr lang="pt-BR" sz="3200" dirty="0" err="1" smtClean="0"/>
              <a:t>Echange</a:t>
            </a:r>
            <a:r>
              <a:rPr lang="pt-BR" sz="3200" dirty="0" smtClean="0"/>
              <a:t> </a:t>
            </a:r>
            <a:r>
              <a:rPr lang="pt-BR" sz="3200" dirty="0" err="1" smtClean="0"/>
              <a:t>spirituel</a:t>
            </a:r>
            <a:r>
              <a:rPr lang="pt-BR" sz="3200" dirty="0" smtClean="0"/>
              <a:t>” com monges </a:t>
            </a:r>
            <a:br>
              <a:rPr lang="pt-BR" sz="3200" dirty="0" smtClean="0"/>
            </a:br>
            <a:r>
              <a:rPr lang="pt-BR" sz="3200" dirty="0" smtClean="0"/>
              <a:t>e monjas zen-budistas do Japão</a:t>
            </a:r>
            <a:r>
              <a:rPr lang="en-US" sz="3200" dirty="0" smtClean="0"/>
              <a:t> </a:t>
            </a:r>
          </a:p>
        </p:txBody>
      </p:sp>
      <p:pic>
        <p:nvPicPr>
          <p:cNvPr id="15363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4637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Monges</a:t>
            </a:r>
            <a:r>
              <a:rPr lang="en-US" dirty="0" smtClean="0"/>
              <a:t> e </a:t>
            </a:r>
            <a:r>
              <a:rPr lang="en-US" dirty="0" err="1" smtClean="0"/>
              <a:t>monjas</a:t>
            </a:r>
            <a:r>
              <a:rPr lang="en-US" dirty="0" smtClean="0"/>
              <a:t> no </a:t>
            </a:r>
            <a:r>
              <a:rPr lang="en-US" dirty="0" err="1" smtClean="0"/>
              <a:t>ocidente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24139"/>
            <a:ext cx="4343400" cy="325001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4325408" cy="3244056"/>
          </a:xfrm>
        </p:spPr>
      </p:pic>
    </p:spTree>
    <p:extLst>
      <p:ext uri="{BB962C8B-B14F-4D97-AF65-F5344CB8AC3E}">
        <p14:creationId xmlns:p14="http://schemas.microsoft.com/office/powerpoint/2010/main" val="298713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mtClean="0"/>
              <a:t>Diálogo com muçulmanos xiitas Qom, no Irã, setembro 2012</a:t>
            </a:r>
            <a:endParaRPr lang="pt-BR" smtClean="0"/>
          </a:p>
        </p:txBody>
      </p:sp>
      <p:sp>
        <p:nvSpPr>
          <p:cNvPr id="1843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Picture 4" descr="W:\My Documents\My Pictures\Qum 2012\Godefr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893888"/>
            <a:ext cx="6421437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1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Resumindo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720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endParaRPr lang="pt-BR" sz="2400" dirty="0" smtClean="0"/>
          </a:p>
          <a:p>
            <a:pPr marL="457200" indent="-457200" algn="just">
              <a:buFont typeface="+mj-lt"/>
              <a:buAutoNum type="arabicPeriod"/>
              <a:defRPr/>
            </a:pPr>
            <a:endParaRPr lang="pt-BR" sz="2400" dirty="0"/>
          </a:p>
          <a:p>
            <a:pPr marL="457200" indent="-457200" algn="just">
              <a:buFont typeface="+mj-lt"/>
              <a:buAutoNum type="arabicPeriod"/>
              <a:defRPr/>
            </a:pPr>
            <a:endParaRPr lang="pt-BR" sz="2400" dirty="0" smtClean="0"/>
          </a:p>
          <a:p>
            <a:pPr marL="320040" lvl="1" indent="0" algn="just">
              <a:buNone/>
              <a:defRPr/>
            </a:pPr>
            <a:r>
              <a:rPr lang="pt-BR" sz="2800" dirty="0" smtClean="0"/>
              <a:t>1. O diálogo </a:t>
            </a:r>
            <a:r>
              <a:rPr lang="pt-BR" sz="2800" dirty="0"/>
              <a:t>inter-religioso é um elemento </a:t>
            </a:r>
            <a:r>
              <a:rPr lang="pt-BR" sz="2800" dirty="0" err="1" smtClean="0"/>
              <a:t>es-sencial</a:t>
            </a:r>
            <a:r>
              <a:rPr lang="pt-BR" sz="2800" dirty="0" smtClean="0"/>
              <a:t> </a:t>
            </a:r>
            <a:r>
              <a:rPr lang="pt-BR" sz="2800" dirty="0"/>
              <a:t>da missão da Igreja, e não apenas um </a:t>
            </a:r>
            <a:r>
              <a:rPr lang="pt-BR" sz="2800" dirty="0" err="1" smtClean="0"/>
              <a:t>in-teresse</a:t>
            </a:r>
            <a:r>
              <a:rPr lang="pt-BR" sz="2800" dirty="0" smtClean="0"/>
              <a:t> </a:t>
            </a:r>
            <a:r>
              <a:rPr lang="pt-BR" sz="2800" dirty="0"/>
              <a:t>esotérico de algumas pessoas que estão à margem da vida eclesial.  </a:t>
            </a:r>
            <a:endParaRPr lang="pt-BR" sz="2800" dirty="0" smtClean="0"/>
          </a:p>
          <a:p>
            <a:pPr algn="just"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87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Diálogo inter-religioso: </a:t>
            </a:r>
            <a:br>
              <a:rPr lang="pt-BR" dirty="0" smtClean="0"/>
            </a:br>
            <a:r>
              <a:rPr lang="pt-BR" dirty="0" smtClean="0"/>
              <a:t>A doutrina do Vaticano II</a:t>
            </a:r>
            <a:endParaRPr lang="en-US" dirty="0" smtClean="0"/>
          </a:p>
        </p:txBody>
      </p:sp>
      <p:pic>
        <p:nvPicPr>
          <p:cNvPr id="4" name="Content Placeholder 3" descr="vaticanII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1263" y="1614488"/>
            <a:ext cx="4071937" cy="5091112"/>
          </a:xfrm>
        </p:spPr>
      </p:pic>
    </p:spTree>
    <p:extLst>
      <p:ext uri="{BB962C8B-B14F-4D97-AF65-F5344CB8AC3E}">
        <p14:creationId xmlns:p14="http://schemas.microsoft.com/office/powerpoint/2010/main" val="31547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Resumindo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610600" cy="4709160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pt-BR" dirty="0" smtClean="0"/>
          </a:p>
          <a:p>
            <a:pPr marL="0" indent="0" algn="just">
              <a:buNone/>
              <a:defRPr/>
            </a:pPr>
            <a:endParaRPr lang="pt-BR" dirty="0"/>
          </a:p>
          <a:p>
            <a:pPr marL="320040" lvl="1" indent="0" algn="just">
              <a:buNone/>
              <a:defRPr/>
            </a:pPr>
            <a:r>
              <a:rPr lang="pt-BR" sz="2800" dirty="0" smtClean="0"/>
              <a:t>2. Monges </a:t>
            </a:r>
            <a:r>
              <a:rPr lang="pt-BR" sz="2800" dirty="0"/>
              <a:t>e monjas, fomos explicitamente </a:t>
            </a:r>
            <a:r>
              <a:rPr lang="pt-BR" sz="2800" dirty="0" err="1" smtClean="0"/>
              <a:t>convi-dados</a:t>
            </a:r>
            <a:r>
              <a:rPr lang="pt-BR" sz="2800" dirty="0" smtClean="0"/>
              <a:t> </a:t>
            </a:r>
            <a:r>
              <a:rPr lang="pt-BR" sz="2800" dirty="0"/>
              <a:t>a assumir um papel de liderança no </a:t>
            </a:r>
            <a:r>
              <a:rPr lang="pt-BR" sz="2800" dirty="0" err="1" smtClean="0"/>
              <a:t>min-istério</a:t>
            </a:r>
            <a:r>
              <a:rPr lang="pt-BR" sz="2800" dirty="0" smtClean="0"/>
              <a:t> </a:t>
            </a:r>
            <a:r>
              <a:rPr lang="pt-BR" sz="2800" dirty="0"/>
              <a:t>do diálogo da </a:t>
            </a:r>
            <a:r>
              <a:rPr lang="pt-BR" sz="2800" dirty="0" smtClean="0"/>
              <a:t>igreja </a:t>
            </a:r>
            <a:r>
              <a:rPr lang="pt-BR" sz="2800" dirty="0"/>
              <a:t>c</a:t>
            </a:r>
            <a:r>
              <a:rPr lang="pt-BR" sz="2800" dirty="0" smtClean="0"/>
              <a:t>atólica </a:t>
            </a:r>
            <a:r>
              <a:rPr lang="pt-BR" sz="2800" dirty="0"/>
              <a:t>com pessoas de outras tradições religiosas.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Resumindo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/>
          <a:lstStyle/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marL="457200" lvl="1" indent="0" algn="just">
              <a:buNone/>
            </a:pPr>
            <a:r>
              <a:rPr lang="pt-BR" sz="2800" dirty="0" smtClean="0"/>
              <a:t>3. O </a:t>
            </a:r>
            <a:r>
              <a:rPr lang="pt-BR" sz="2800" dirty="0"/>
              <a:t>envolvimento no diálogo com as tradições espirituais de outras religiões pode realmente ser uma forma de fortalecer e aprofundar nossa compreensão da vida monástica e a nossa </a:t>
            </a:r>
            <a:r>
              <a:rPr lang="pt-BR" sz="2800" dirty="0" err="1" smtClean="0"/>
              <a:t>dedi-cação</a:t>
            </a:r>
            <a:r>
              <a:rPr lang="pt-BR" sz="2800" dirty="0" smtClean="0"/>
              <a:t> </a:t>
            </a:r>
            <a:r>
              <a:rPr lang="pt-BR" sz="2800" dirty="0"/>
              <a:t>à vocação monástica.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Dialogo com tradições religiosas indígenas ou africanas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38100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03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Thomas Merton e o Dalai Lama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752600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3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/>
              <a:t>Jornal Asiático </a:t>
            </a:r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400" dirty="0" smtClean="0"/>
              <a:t>de </a:t>
            </a:r>
            <a:r>
              <a:rPr lang="pt-BR" sz="4400" dirty="0"/>
              <a:t>Thomas Merton</a:t>
            </a:r>
            <a:br>
              <a:rPr lang="pt-BR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5013960"/>
          </a:xfrm>
        </p:spPr>
        <p:txBody>
          <a:bodyPr>
            <a:noAutofit/>
          </a:bodyPr>
          <a:lstStyle/>
          <a:p>
            <a:pPr marL="400050" lvl="1" indent="0" algn="just">
              <a:buFont typeface="Arial" charset="0"/>
              <a:buNone/>
            </a:pPr>
            <a:r>
              <a:rPr lang="pt-PT" sz="2800" dirty="0" smtClean="0"/>
              <a:t>“</a:t>
            </a:r>
            <a:r>
              <a:rPr lang="pt-PT" sz="2800" dirty="0"/>
              <a:t>Eu falo como um monge ocidental que é </a:t>
            </a:r>
            <a:r>
              <a:rPr lang="pt-PT" sz="2800" dirty="0" err="1" smtClean="0"/>
              <a:t>pre-eminentemente</a:t>
            </a:r>
            <a:r>
              <a:rPr lang="pt-PT" sz="2800" dirty="0" smtClean="0"/>
              <a:t> </a:t>
            </a:r>
            <a:r>
              <a:rPr lang="pt-PT" sz="2800" dirty="0"/>
              <a:t>preocupado com sua própria vocação e dedicação monástica. . . . Eu venho como peregrino, ansioso para obter não apenas informação, e não apenas </a:t>
            </a:r>
            <a:r>
              <a:rPr lang="pt-PT" sz="2800" dirty="0" smtClean="0"/>
              <a:t>‘fatos’ </a:t>
            </a:r>
            <a:r>
              <a:rPr lang="pt-PT" sz="2800" dirty="0"/>
              <a:t>sobre outras tradições monásticas, mas para beber de fontes antigas da visão e da experiência monástica. Eu procuro não somente aprender mais (</a:t>
            </a:r>
            <a:r>
              <a:rPr lang="pt-PT" sz="2800" dirty="0" err="1" smtClean="0"/>
              <a:t>quantita-tivamente</a:t>
            </a:r>
            <a:r>
              <a:rPr lang="pt-PT" sz="2800" dirty="0"/>
              <a:t>) sobre religião e sobre a vida </a:t>
            </a:r>
            <a:r>
              <a:rPr lang="pt-PT" sz="2800" dirty="0" smtClean="0"/>
              <a:t>monástica</a:t>
            </a:r>
            <a:r>
              <a:rPr lang="pt-PT" sz="2800" dirty="0"/>
              <a:t>, mas para tornar-me (</a:t>
            </a:r>
            <a:r>
              <a:rPr lang="pt-PT" sz="2800" dirty="0" smtClean="0"/>
              <a:t>qualitati</a:t>
            </a:r>
            <a:r>
              <a:rPr lang="pt-PT" sz="2800" dirty="0"/>
              <a:t>v</a:t>
            </a:r>
            <a:r>
              <a:rPr lang="pt-PT" sz="2800" dirty="0" smtClean="0"/>
              <a:t>amente</a:t>
            </a:r>
            <a:r>
              <a:rPr lang="pt-PT" sz="2800" dirty="0"/>
              <a:t>) um monge melhor e mais esclarecido. . . . </a:t>
            </a:r>
            <a:endParaRPr lang="en-US" sz="2800" dirty="0"/>
          </a:p>
          <a:p>
            <a:pPr algn="just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0077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/>
              <a:t>Jornal Asiático </a:t>
            </a:r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400" dirty="0" smtClean="0"/>
              <a:t>de </a:t>
            </a:r>
            <a:r>
              <a:rPr lang="pt-BR" sz="4400" dirty="0"/>
              <a:t>Thomas Merton</a:t>
            </a:r>
            <a:br>
              <a:rPr lang="pt-BR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>
            <a:normAutofit fontScale="92500" lnSpcReduction="10000"/>
          </a:bodyPr>
          <a:lstStyle/>
          <a:p>
            <a:pPr marL="400050" lvl="1" indent="0" algn="just">
              <a:buFont typeface="Arial" charset="0"/>
              <a:buNone/>
            </a:pPr>
            <a:r>
              <a:rPr lang="pt-PT" sz="3000" dirty="0" smtClean="0"/>
              <a:t>Eu </a:t>
            </a:r>
            <a:r>
              <a:rPr lang="pt-PT" sz="3000" dirty="0"/>
              <a:t>acho que chegamos a um estágio de </a:t>
            </a:r>
            <a:r>
              <a:rPr lang="pt-PT" sz="3000" dirty="0" err="1" smtClean="0"/>
              <a:t>maturi-dade</a:t>
            </a:r>
            <a:r>
              <a:rPr lang="pt-PT" sz="3000" dirty="0" smtClean="0"/>
              <a:t> </a:t>
            </a:r>
            <a:r>
              <a:rPr lang="pt-PT" sz="3000" dirty="0"/>
              <a:t>religiosa (há muito esperado) em que seja possível para alguém permanecer perfeitamente fiel a um compromisso monástico cristão e </a:t>
            </a:r>
            <a:r>
              <a:rPr lang="pt-PT" sz="3000" dirty="0" err="1" smtClean="0"/>
              <a:t>oci-dental</a:t>
            </a:r>
            <a:r>
              <a:rPr lang="pt-PT" sz="3000" dirty="0"/>
              <a:t>, e ainda aprender em profundidade de, digamos, uma disciplina ou experiência budista ou hindu. Eu acredito que alguns de nós </a:t>
            </a:r>
            <a:r>
              <a:rPr lang="pt-PT" sz="3000" dirty="0" smtClean="0"/>
              <a:t>precisamos </a:t>
            </a:r>
            <a:r>
              <a:rPr lang="pt-PT" sz="3000" dirty="0"/>
              <a:t>fazer isso para melhorar a qualidade da nossa própria vida </a:t>
            </a:r>
            <a:r>
              <a:rPr lang="pt-PT" sz="3000" dirty="0" smtClean="0"/>
              <a:t>monástica.</a:t>
            </a:r>
            <a:r>
              <a:rPr lang="pt-PT" sz="3000" baseline="30000" dirty="0" smtClean="0"/>
              <a:t> </a:t>
            </a:r>
            <a:r>
              <a:rPr lang="pt-PT" sz="3000" baseline="30000" dirty="0"/>
              <a:t>“</a:t>
            </a:r>
          </a:p>
          <a:p>
            <a:pPr marL="400050" lvl="1" indent="0">
              <a:buFont typeface="Arial" charset="0"/>
              <a:buNone/>
            </a:pPr>
            <a:endParaRPr lang="en-US" sz="2000" i="1" dirty="0" smtClean="0"/>
          </a:p>
          <a:p>
            <a:pPr marL="400050" lvl="1" indent="0">
              <a:buFont typeface="Arial" charset="0"/>
              <a:buNone/>
            </a:pPr>
            <a:r>
              <a:rPr lang="en-US" sz="2000" i="1" dirty="0" smtClean="0"/>
              <a:t>The </a:t>
            </a:r>
            <a:r>
              <a:rPr lang="en-US" sz="2000" i="1" dirty="0"/>
              <a:t>Asian Journal of Thomas Merton</a:t>
            </a:r>
            <a:r>
              <a:rPr lang="en-US" sz="2000" dirty="0"/>
              <a:t>, ed. Naomi Burton, Brother Patrick Hart, and James Laughlin (New York: New Directions Books, 1973, 1975), pp. 312f.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Diálogo com </a:t>
            </a:r>
            <a:br>
              <a:rPr lang="pt-PT" dirty="0" smtClean="0"/>
            </a:br>
            <a:r>
              <a:rPr lang="pt-PT" dirty="0" smtClean="0"/>
              <a:t>as comunidades evangélicas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77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ensinamento e o exemplo do Papa Francisco</a:t>
            </a:r>
            <a:endParaRPr lang="en-US" dirty="0" smtClean="0"/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95" y="1631852"/>
            <a:ext cx="2969009" cy="44626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4419600" cy="4373563"/>
          </a:xfrm>
        </p:spPr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r>
              <a:rPr lang="pt-BR" sz="3000" dirty="0" smtClean="0"/>
              <a:t>A tarefa principal não é  o de construir muros, mas pontes. Trata-se de estabelecer um diálogo com todas as pessoas . . . mesmo com aqueles que oprimem a igreja e a </a:t>
            </a:r>
            <a:r>
              <a:rPr lang="pt-BR" sz="3000" dirty="0" err="1" smtClean="0"/>
              <a:t>mo-lestam</a:t>
            </a:r>
            <a:r>
              <a:rPr lang="pt-BR" sz="3000" dirty="0" smtClean="0"/>
              <a:t> de várias </a:t>
            </a:r>
            <a:r>
              <a:rPr lang="pt-BR" sz="3000" dirty="0" err="1" smtClean="0"/>
              <a:t>manei-ras</a:t>
            </a:r>
            <a:r>
              <a:rPr lang="pt-BR" sz="3000" dirty="0" smtClean="0"/>
              <a:t>. . . . 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85672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O ensinamento e o exemplo do Papa Francisco</a:t>
            </a:r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Font typeface="Arial" charset="0"/>
              <a:buNone/>
            </a:pPr>
            <a:endParaRPr lang="pt-BR" dirty="0"/>
          </a:p>
          <a:p>
            <a:pPr marL="0" indent="0" algn="just">
              <a:buFont typeface="Arial" charset="0"/>
              <a:buNone/>
            </a:pPr>
            <a:r>
              <a:rPr lang="pt-BR" sz="3000" dirty="0" smtClean="0"/>
              <a:t>Através do diálogo é sempre possível chegar mais perto da verdade, que é um dom de Deus, e enriquecer um ao ou- </a:t>
            </a:r>
            <a:r>
              <a:rPr lang="pt-BR" sz="3000" dirty="0" err="1" smtClean="0"/>
              <a:t>tro</a:t>
            </a:r>
            <a:r>
              <a:rPr lang="pt-BR" sz="3000" dirty="0" smtClean="0"/>
              <a:t>. . . . Para o diálogo [existir] é necessário baixar as defesas e abrir as portas.</a:t>
            </a:r>
            <a:endParaRPr lang="en-US" sz="3000" dirty="0" smtClean="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14500"/>
            <a:ext cx="2971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5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endParaRPr lang="en-US" sz="3000" dirty="0">
              <a:effectLst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4073" y="2209800"/>
            <a:ext cx="2561002" cy="255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6" y="533400"/>
            <a:ext cx="4394886" cy="5867400"/>
          </a:xfrm>
        </p:spPr>
      </p:pic>
    </p:spTree>
    <p:extLst>
      <p:ext uri="{BB962C8B-B14F-4D97-AF65-F5344CB8AC3E}">
        <p14:creationId xmlns:p14="http://schemas.microsoft.com/office/powerpoint/2010/main" val="403538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Nostra </a:t>
            </a:r>
            <a:r>
              <a:rPr lang="en-US" dirty="0" err="1">
                <a:effectLst/>
              </a:rPr>
              <a:t>Æ</a:t>
            </a:r>
            <a:r>
              <a:rPr lang="en-US" dirty="0" err="1" smtClean="0"/>
              <a:t>tate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pt-BR" b="1" dirty="0" smtClean="0"/>
          </a:p>
          <a:p>
            <a:pPr algn="ctr">
              <a:buFont typeface="Arial" charset="0"/>
              <a:buNone/>
            </a:pPr>
            <a:r>
              <a:rPr lang="pt-BR" dirty="0" smtClean="0"/>
              <a:t>DECLARAÇÃO SOBRE A IGREJA </a:t>
            </a:r>
            <a:br>
              <a:rPr lang="pt-BR" dirty="0" smtClean="0"/>
            </a:br>
            <a:r>
              <a:rPr lang="pt-BR" dirty="0" smtClean="0"/>
              <a:t>E AS RELIGIÕES NÃO-CRISTÃS </a:t>
            </a:r>
          </a:p>
          <a:p>
            <a:pPr algn="ctr" eaLnBrk="1" fontAlgn="ctr" hangingPunct="1">
              <a:buFont typeface="Wingdings" pitchFamily="2" charset="2"/>
              <a:buNone/>
            </a:pPr>
            <a:endParaRPr lang="en-US" dirty="0" smtClean="0"/>
          </a:p>
          <a:p>
            <a:pPr algn="ctr" eaLnBrk="1" fontAlgn="ctr" hangingPunct="1">
              <a:buFont typeface="Wingdings" pitchFamily="2" charset="2"/>
              <a:buNone/>
            </a:pPr>
            <a:r>
              <a:rPr lang="en-US" dirty="0" err="1" smtClean="0"/>
              <a:t>Vaticano</a:t>
            </a:r>
            <a:r>
              <a:rPr lang="en-US" dirty="0" smtClean="0"/>
              <a:t> II</a:t>
            </a:r>
          </a:p>
          <a:p>
            <a:pPr algn="ctr" eaLnBrk="1" fontAlgn="ctr" hangingPunct="1">
              <a:buFont typeface="Arial" charset="0"/>
              <a:buNone/>
            </a:pPr>
            <a:r>
              <a:rPr lang="en-US" dirty="0" smtClean="0"/>
              <a:t> </a:t>
            </a:r>
            <a:r>
              <a:rPr lang="pt-BR" i="1" dirty="0" smtClean="0"/>
              <a:t>Roma, 28 de outubro de 1965</a:t>
            </a:r>
            <a:endParaRPr lang="en-US" dirty="0" smtClean="0"/>
          </a:p>
          <a:p>
            <a:pPr algn="ctr" eaLnBrk="1" fontAlgn="ctr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9819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Nostra </a:t>
            </a:r>
            <a:r>
              <a:rPr lang="en-US" dirty="0" err="1">
                <a:effectLst/>
              </a:rPr>
              <a:t>Æ</a:t>
            </a:r>
            <a:r>
              <a:rPr lang="en-US" dirty="0" err="1" smtClean="0"/>
              <a:t>tate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pt-BR" sz="2400" b="1" dirty="0" smtClean="0"/>
              <a:t>	</a:t>
            </a:r>
          </a:p>
          <a:p>
            <a:pPr algn="just">
              <a:buFont typeface="Arial" charset="0"/>
              <a:buNone/>
            </a:pPr>
            <a:r>
              <a:rPr lang="pt-BR" sz="2400" b="1" dirty="0" smtClean="0"/>
              <a:t>	</a:t>
            </a:r>
            <a:r>
              <a:rPr lang="pt-BR" sz="2800" b="1" dirty="0" smtClean="0"/>
              <a:t>A Igreja católica nada rejeita do que nessas religiões existe de verdadeiro e santo</a:t>
            </a:r>
            <a:r>
              <a:rPr lang="pt-BR" sz="2800" dirty="0" smtClean="0"/>
              <a:t>. Olha com sincero respeito esses modos de agir e viver, esses preceitos e doutrinas que, embora se afastem em muitos pontos daqueles que ela própria segue e propõe, todavia, refletem não raramente </a:t>
            </a:r>
            <a:r>
              <a:rPr lang="pt-BR" sz="2800" b="1" dirty="0" smtClean="0"/>
              <a:t>um raio da verdade </a:t>
            </a:r>
            <a:r>
              <a:rPr lang="pt-BR" sz="2800" dirty="0" smtClean="0"/>
              <a:t>que ilumina todos os [seres humanos] </a:t>
            </a:r>
            <a:r>
              <a:rPr lang="en-US" sz="2800" dirty="0" smtClean="0"/>
              <a:t>(2:2).</a:t>
            </a:r>
          </a:p>
        </p:txBody>
      </p:sp>
    </p:spTree>
    <p:extLst>
      <p:ext uri="{BB962C8B-B14F-4D97-AF65-F5344CB8AC3E}">
        <p14:creationId xmlns:p14="http://schemas.microsoft.com/office/powerpoint/2010/main" val="15476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Nostra </a:t>
            </a:r>
            <a:r>
              <a:rPr lang="en-US" dirty="0" err="1">
                <a:effectLst/>
              </a:rPr>
              <a:t>Æ</a:t>
            </a:r>
            <a:r>
              <a:rPr lang="en-US" dirty="0" err="1" smtClean="0"/>
              <a:t>tate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pt-BR" dirty="0" smtClean="0"/>
              <a:t>	</a:t>
            </a:r>
          </a:p>
          <a:p>
            <a:pPr algn="just">
              <a:buNone/>
            </a:pPr>
            <a:r>
              <a:rPr lang="pt-BR" sz="2800" dirty="0"/>
              <a:t>	</a:t>
            </a:r>
            <a:r>
              <a:rPr lang="pt-BR" sz="2800" dirty="0" smtClean="0"/>
              <a:t>[A igreja </a:t>
            </a:r>
            <a:r>
              <a:rPr lang="pt-BR" sz="2800" dirty="0" err="1" smtClean="0"/>
              <a:t>Cat</a:t>
            </a:r>
            <a:r>
              <a:rPr lang="en-US" dirty="0" smtClean="0"/>
              <a:t>ó</a:t>
            </a:r>
            <a:r>
              <a:rPr lang="pt-BR" sz="2800" dirty="0" err="1" smtClean="0"/>
              <a:t>lica</a:t>
            </a:r>
            <a:r>
              <a:rPr lang="pt-BR" sz="2800" dirty="0" smtClean="0"/>
              <a:t>] exorta, por isso</a:t>
            </a:r>
            <a:r>
              <a:rPr lang="pt-BR" dirty="0"/>
              <a:t> </a:t>
            </a:r>
            <a:r>
              <a:rPr lang="pt-BR" dirty="0" smtClean="0"/>
              <a:t>. . . a</a:t>
            </a:r>
            <a:r>
              <a:rPr lang="pt-BR" sz="2800" dirty="0" smtClean="0"/>
              <a:t> seus filhos [e filias] para que . . .  </a:t>
            </a:r>
          </a:p>
          <a:p>
            <a:pPr algn="just">
              <a:buFont typeface="Arial" charset="0"/>
              <a:buNone/>
            </a:pPr>
            <a:r>
              <a:rPr lang="pt-BR" b="1" dirty="0"/>
              <a:t>	</a:t>
            </a:r>
            <a:r>
              <a:rPr lang="pt-BR" b="1" dirty="0" smtClean="0"/>
              <a:t>		</a:t>
            </a:r>
            <a:r>
              <a:rPr lang="pt-BR" sz="2800" b="1" dirty="0" smtClean="0"/>
              <a:t>reconheçam, </a:t>
            </a:r>
          </a:p>
          <a:p>
            <a:pPr algn="just">
              <a:buFont typeface="Arial" charset="0"/>
              <a:buNone/>
            </a:pPr>
            <a:r>
              <a:rPr lang="pt-BR" b="1" dirty="0"/>
              <a:t>	</a:t>
            </a:r>
            <a:r>
              <a:rPr lang="pt-BR" b="1" dirty="0" smtClean="0"/>
              <a:t>		</a:t>
            </a:r>
            <a:r>
              <a:rPr lang="pt-BR" sz="2800" b="1" dirty="0" smtClean="0"/>
              <a:t>conservem </a:t>
            </a:r>
            <a:r>
              <a:rPr lang="pt-BR" sz="2800" dirty="0" smtClean="0"/>
              <a:t>e</a:t>
            </a:r>
            <a:r>
              <a:rPr lang="pt-BR" sz="2800" b="1" dirty="0" smtClean="0"/>
              <a:t> </a:t>
            </a:r>
          </a:p>
          <a:p>
            <a:pPr algn="just">
              <a:buFont typeface="Arial" charset="0"/>
              <a:buNone/>
            </a:pPr>
            <a:r>
              <a:rPr lang="pt-BR" b="1" dirty="0" smtClean="0"/>
              <a:t>			</a:t>
            </a:r>
            <a:r>
              <a:rPr lang="pt-BR" sz="2800" b="1" dirty="0" smtClean="0"/>
              <a:t>promovam </a:t>
            </a:r>
          </a:p>
          <a:p>
            <a:pPr algn="just">
              <a:buFont typeface="Arial" charset="0"/>
              <a:buNone/>
            </a:pPr>
            <a:r>
              <a:rPr lang="pt-BR" b="1" dirty="0"/>
              <a:t>	</a:t>
            </a:r>
            <a:r>
              <a:rPr lang="pt-BR" sz="2800" dirty="0" smtClean="0"/>
              <a:t>os bens espirituais e morais e os valores sócio culturais que entre eles se encontram</a:t>
            </a:r>
            <a:r>
              <a:rPr lang="en-US" sz="2800" dirty="0" smtClean="0"/>
              <a:t> (2:3).</a:t>
            </a:r>
          </a:p>
        </p:txBody>
      </p:sp>
    </p:spTree>
    <p:extLst>
      <p:ext uri="{BB962C8B-B14F-4D97-AF65-F5344CB8AC3E}">
        <p14:creationId xmlns:p14="http://schemas.microsoft.com/office/powerpoint/2010/main" val="16829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mtClean="0"/>
              <a:t>Empenhos monásticos tradicionais</a:t>
            </a:r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19250"/>
            <a:ext cx="47625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2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Trabalho</a:t>
            </a:r>
            <a:r>
              <a:rPr lang="en-US" dirty="0" smtClean="0"/>
              <a:t> </a:t>
            </a:r>
            <a:r>
              <a:rPr lang="en-US" dirty="0" err="1" smtClean="0"/>
              <a:t>mission</a:t>
            </a:r>
            <a:r>
              <a:rPr lang="en-US" dirty="0" err="1" smtClean="0">
                <a:effectLst/>
              </a:rPr>
              <a:t>á</a:t>
            </a:r>
            <a:r>
              <a:rPr lang="en-US" dirty="0" err="1" smtClean="0"/>
              <a:t>rio</a:t>
            </a:r>
            <a:r>
              <a:rPr lang="en-US" dirty="0" smtClean="0"/>
              <a:t> e pastoral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1"/>
            <a:ext cx="6739413" cy="4685020"/>
          </a:xfrm>
        </p:spPr>
      </p:pic>
    </p:spTree>
    <p:extLst>
      <p:ext uri="{BB962C8B-B14F-4D97-AF65-F5344CB8AC3E}">
        <p14:creationId xmlns:p14="http://schemas.microsoft.com/office/powerpoint/2010/main" val="12315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mtClean="0"/>
              <a:t>São Bento derruba </a:t>
            </a:r>
            <a:br>
              <a:rPr lang="pt-PT" smtClean="0"/>
            </a:br>
            <a:r>
              <a:rPr lang="pt-PT" smtClean="0"/>
              <a:t>a imagem de Apolo</a:t>
            </a:r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101000"/>
                    </a14:imgEffect>
                    <a14:imgEffect>
                      <a14:brightnessContrast bright="16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19250"/>
            <a:ext cx="63754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“Dilatato corde”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/>
          <a:lstStyle/>
          <a:p>
            <a:pPr algn="just"/>
            <a:endParaRPr lang="pt-BR" dirty="0" smtClean="0"/>
          </a:p>
          <a:p>
            <a:pPr marL="400050" lvl="1" indent="0" algn="just">
              <a:buFont typeface="Arial" charset="0"/>
              <a:buNone/>
            </a:pPr>
            <a:endParaRPr lang="pt-BR" sz="2800" dirty="0"/>
          </a:p>
          <a:p>
            <a:pPr marL="400050" lvl="1" indent="0" algn="just">
              <a:buFont typeface="Arial" charset="0"/>
              <a:buNone/>
            </a:pPr>
            <a:r>
              <a:rPr lang="pt-BR" sz="3200" dirty="0" smtClean="0"/>
              <a:t>“. . . com o progresso da vida monástica e da fé, </a:t>
            </a:r>
            <a:r>
              <a:rPr lang="pt-BR" sz="3200" b="1" dirty="0" smtClean="0"/>
              <a:t>dilata-se o coração </a:t>
            </a:r>
            <a:r>
              <a:rPr lang="pt-BR" sz="3200" dirty="0" smtClean="0"/>
              <a:t>e com inenarrável doçura de amor é percorrido o caminho dos mandamentos de Deus” (RB, Prol. 49).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57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508</TotalTime>
  <Words>662</Words>
  <Application>Microsoft Office PowerPoint</Application>
  <PresentationFormat>On-screen Show (4:3)</PresentationFormat>
  <Paragraphs>76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Apex</vt:lpstr>
      <vt:lpstr>O QUÊ, O PORQUÊ E O COMO DE  DIÁLOGO INTER-RELIGIOSO MONÁSTICO </vt:lpstr>
      <vt:lpstr>Diálogo inter-religioso:  A doutrina do Vaticano II</vt:lpstr>
      <vt:lpstr>Nostra Ætate</vt:lpstr>
      <vt:lpstr>Nostra Ætate</vt:lpstr>
      <vt:lpstr>Nostra Ætate</vt:lpstr>
      <vt:lpstr>Empenhos monásticos tradicionais</vt:lpstr>
      <vt:lpstr>Trabalho missionário e pastoral</vt:lpstr>
      <vt:lpstr>São Bento derruba  a imagem de Apolo</vt:lpstr>
      <vt:lpstr>“Dilatato corde”</vt:lpstr>
      <vt:lpstr>Dialogo inter-religioso monástico e a busca de Deus</vt:lpstr>
      <vt:lpstr>Dialogo inter-religioso monástico e a busca de Deus</vt:lpstr>
      <vt:lpstr>Dialogo inter-religioso:  Uma expressão de hospitalidade</vt:lpstr>
      <vt:lpstr> Cardeal Sergio Pignedoli </vt:lpstr>
      <vt:lpstr>   A Estrutura do  Dialogue Interreligieux Monastique Monastic Interreligious Dialogue DIMMID  </vt:lpstr>
      <vt:lpstr>Dilatato Corde Uma revista do diálogo da experiência religiosa</vt:lpstr>
      <vt:lpstr>“Echange spirituel” com monges  e monjas zen-budistas do Japão </vt:lpstr>
      <vt:lpstr>Monges e monjas no ocidente</vt:lpstr>
      <vt:lpstr>Diálogo com muçulmanos xiitas Qom, no Irã, setembro 2012</vt:lpstr>
      <vt:lpstr>Resumindo . . . </vt:lpstr>
      <vt:lpstr>Resumindo . . . </vt:lpstr>
      <vt:lpstr>Resumindo . . . </vt:lpstr>
      <vt:lpstr>Dialogo com tradições religiosas indígenas ou africanas</vt:lpstr>
      <vt:lpstr>Thomas Merton e o Dalai Lama</vt:lpstr>
      <vt:lpstr>Jornal Asiático  de Thomas Merton </vt:lpstr>
      <vt:lpstr>Jornal Asiático  de Thomas Merton </vt:lpstr>
      <vt:lpstr>Diálogo com  as comunidades evangélicas</vt:lpstr>
      <vt:lpstr>O ensinamento e o exemplo do Papa Francisco</vt:lpstr>
      <vt:lpstr>O ensinamento e o exemplo do Papa Francisco</vt:lpstr>
      <vt:lpstr>PowerPoint Presentation</vt:lpstr>
    </vt:vector>
  </TitlesOfParts>
  <Company>CSB/SJU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quê, o porquê e o como de  Diálogo Inter-religioso Monástico</dc:title>
  <dc:creator>Skudlarek, William</dc:creator>
  <cp:lastModifiedBy>Skudlarek, William</cp:lastModifiedBy>
  <cp:revision>31</cp:revision>
  <dcterms:created xsi:type="dcterms:W3CDTF">2013-07-13T02:16:49Z</dcterms:created>
  <dcterms:modified xsi:type="dcterms:W3CDTF">2013-07-23T23:50:13Z</dcterms:modified>
</cp:coreProperties>
</file>